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
  </p:notesMasterIdLst>
  <p:sldIdLst>
    <p:sldId id="256" r:id="rId2"/>
    <p:sldId id="257" r:id="rId3"/>
    <p:sldId id="260" r:id="rId4"/>
    <p:sldId id="261" r:id="rId5"/>
    <p:sldId id="262" r:id="rId6"/>
    <p:sldId id="263" r:id="rId7"/>
    <p:sldId id="266" r:id="rId8"/>
    <p:sldId id="267" r:id="rId9"/>
    <p:sldId id="268" r:id="rId10"/>
    <p:sldId id="264" r:id="rId11"/>
  </p:sldIdLst>
  <p:sldSz cx="9144000" cy="6858000" type="screen4x3"/>
  <p:notesSz cx="6858000" cy="9144000"/>
  <p:defaultTex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894" autoAdjust="0"/>
  </p:normalViewPr>
  <p:slideViewPr>
    <p:cSldViewPr>
      <p:cViewPr varScale="1">
        <p:scale>
          <a:sx n="87" d="100"/>
          <a:sy n="87" d="100"/>
        </p:scale>
        <p:origin x="1330" y="5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975"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1" name="Rectangle 3"/>
          <p:cNvSpPr>
            <a:spLocks noGrp="1" noChangeArrowheads="1"/>
          </p:cNvSpPr>
          <p:nvPr>
            <p:ph type="hdr"/>
          </p:nvPr>
        </p:nvSpPr>
        <p:spPr bwMode="auto">
          <a:xfrm>
            <a:off x="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endParaRPr lang="en-US" altLang="en-US"/>
          </a:p>
        </p:txBody>
      </p:sp>
      <p:sp>
        <p:nvSpPr>
          <p:cNvPr id="2052" name="Rectangle 4"/>
          <p:cNvSpPr>
            <a:spLocks noGrp="1" noChangeArrowheads="1"/>
          </p:cNvSpPr>
          <p:nvPr>
            <p:ph type="dt"/>
          </p:nvPr>
        </p:nvSpPr>
        <p:spPr bwMode="auto">
          <a:xfrm>
            <a:off x="3884613"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endParaRPr lang="en-US" altLang="en-US"/>
          </a:p>
        </p:txBody>
      </p:sp>
      <p:sp>
        <p:nvSpPr>
          <p:cNvPr id="2053" name="Rectangle 5"/>
          <p:cNvSpPr>
            <a:spLocks noGrp="1" noChangeArrowheads="1"/>
          </p:cNvSpPr>
          <p:nvPr>
            <p:ph type="sldImg"/>
          </p:nvPr>
        </p:nvSpPr>
        <p:spPr bwMode="auto">
          <a:xfrm>
            <a:off x="1143000" y="685800"/>
            <a:ext cx="4568825" cy="342582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685800" y="4343400"/>
            <a:ext cx="5483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smtClean="0"/>
          </a:p>
        </p:txBody>
      </p:sp>
      <p:sp>
        <p:nvSpPr>
          <p:cNvPr id="2055" name="Rectangle 7"/>
          <p:cNvSpPr>
            <a:spLocks noGrp="1" noChangeArrowheads="1"/>
          </p:cNvSpPr>
          <p:nvPr>
            <p:ph type="ftr"/>
          </p:nvPr>
        </p:nvSpPr>
        <p:spPr bwMode="auto">
          <a:xfrm>
            <a:off x="0"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endParaRPr lang="en-US" altLang="en-US"/>
          </a:p>
        </p:txBody>
      </p:sp>
      <p:sp>
        <p:nvSpPr>
          <p:cNvPr id="2056" name="Rectangle 8"/>
          <p:cNvSpPr>
            <a:spLocks noGrp="1" noChangeArrowheads="1"/>
          </p:cNvSpPr>
          <p:nvPr>
            <p:ph type="sldNum"/>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B861CE29-1097-47BA-A703-9143B6AF3488}" type="slidenum">
              <a:rPr lang="en-US" altLang="en-US"/>
              <a:pPr/>
              <a:t>‹#›</a:t>
            </a:fld>
            <a:endParaRPr lang="en-US" altLang="en-US"/>
          </a:p>
        </p:txBody>
      </p:sp>
    </p:spTree>
    <p:extLst>
      <p:ext uri="{BB962C8B-B14F-4D97-AF65-F5344CB8AC3E}">
        <p14:creationId xmlns:p14="http://schemas.microsoft.com/office/powerpoint/2010/main" val="13734342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3BC4419-4688-464A-89C1-BFCB654E4393}" type="slidenum">
              <a:rPr lang="en-US" altLang="en-US"/>
              <a:pPr/>
              <a:t>1</a:t>
            </a:fld>
            <a:endParaRPr lang="en-US" altLang="en-US"/>
          </a:p>
        </p:txBody>
      </p:sp>
      <p:sp>
        <p:nvSpPr>
          <p:cNvPr id="1228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Text Box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a:t>Hello, my name is Ana and I'm here today to make peace between testers and developers :D</a:t>
            </a:r>
          </a:p>
        </p:txBody>
      </p:sp>
    </p:spTree>
    <p:extLst>
      <p:ext uri="{BB962C8B-B14F-4D97-AF65-F5344CB8AC3E}">
        <p14:creationId xmlns:p14="http://schemas.microsoft.com/office/powerpoint/2010/main" val="2165671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A9C7CC1-EA1C-416B-874B-CD0866627C1B}" type="slidenum">
              <a:rPr lang="en-US" altLang="en-US"/>
              <a:pPr/>
              <a:t>10</a:t>
            </a:fld>
            <a:endParaRPr lang="en-US" altLang="en-US"/>
          </a:p>
        </p:txBody>
      </p:sp>
      <p:sp>
        <p:nvSpPr>
          <p:cNvPr id="2048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65294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47BEFD2-FBFA-4187-8A2F-B02E07A58A78}" type="slidenum">
              <a:rPr lang="en-US" altLang="en-US"/>
              <a:pPr/>
              <a:t>2</a:t>
            </a:fld>
            <a:endParaRPr lang="en-US" altLang="en-US"/>
          </a:p>
        </p:txBody>
      </p:sp>
      <p:sp>
        <p:nvSpPr>
          <p:cNvPr id="1331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ea typeface="Microsoft YaHei" panose="020B0503020204020204" pitchFamily="34" charset="-122"/>
            </a:endParaRPr>
          </a:p>
        </p:txBody>
      </p:sp>
    </p:spTree>
    <p:extLst>
      <p:ext uri="{BB962C8B-B14F-4D97-AF65-F5344CB8AC3E}">
        <p14:creationId xmlns:p14="http://schemas.microsoft.com/office/powerpoint/2010/main" val="241449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3EADC65-C2C3-46D0-8386-160AAC1B5C0C}" type="slidenum">
              <a:rPr lang="en-US" altLang="en-US"/>
              <a:pPr/>
              <a:t>3</a:t>
            </a:fld>
            <a:endParaRPr lang="en-US" altLang="en-US"/>
          </a:p>
        </p:txBody>
      </p:sp>
      <p:sp>
        <p:nvSpPr>
          <p:cNvPr id="1638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a:t>The problem is that you do this every new feature, but you need, in parallel, to ensure that the old functionalities are stil working as intended. And here it comes the ugly and boring part of testing: the regression - with every new change/build you need to ensure that the old stuff still work. So you need to do the same thing over and over and over and over and over again. And you lose focus, perspective, overseeing stuff etc. </a:t>
            </a:r>
          </a:p>
          <a:p>
            <a:endParaRPr lang="en-US" altLang="en-US"/>
          </a:p>
          <a:p>
            <a:r>
              <a:rPr lang="en-US" altLang="en-US"/>
              <a:t>Yes, in an ideal work the changes shoouldn't affect the whole application, but in real life is usually not that easy, and regression is unavoindingly taking a big part of the testing time. So there comes Automated testing in the game: wouldn't it be fun if all these old stuff could do themselves by themselves? :D </a:t>
            </a:r>
          </a:p>
          <a:p>
            <a:r>
              <a:rPr lang="en-US" altLang="en-US"/>
              <a:t>So what you need is a way, a system that can do this. A set of rules and tools that can take test and latest code and run them, so you can just have a look at the results when that's done. That's what an automation framework is. </a:t>
            </a:r>
          </a:p>
        </p:txBody>
      </p:sp>
    </p:spTree>
    <p:extLst>
      <p:ext uri="{BB962C8B-B14F-4D97-AF65-F5344CB8AC3E}">
        <p14:creationId xmlns:p14="http://schemas.microsoft.com/office/powerpoint/2010/main" val="3568518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AFB3F95-41CE-4793-9CE0-82227920509F}" type="slidenum">
              <a:rPr lang="en-US" altLang="en-US"/>
              <a:pPr/>
              <a:t>4</a:t>
            </a:fld>
            <a:endParaRPr lang="en-US" altLang="en-US"/>
          </a:p>
        </p:txBody>
      </p:sp>
      <p:sp>
        <p:nvSpPr>
          <p:cNvPr id="1740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85163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D716293-8FF7-44C3-8D6B-AB6CB03765A4}" type="slidenum">
              <a:rPr lang="en-US" altLang="en-US"/>
              <a:pPr/>
              <a:t>5</a:t>
            </a:fld>
            <a:endParaRPr lang="en-US" altLang="en-US"/>
          </a:p>
        </p:txBody>
      </p:sp>
      <p:sp>
        <p:nvSpPr>
          <p:cNvPr id="1843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7952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1B0BE38-F0CE-4E7F-B26F-4F8630F44216}" type="slidenum">
              <a:rPr lang="en-US" altLang="en-US"/>
              <a:pPr/>
              <a:t>6</a:t>
            </a:fld>
            <a:endParaRPr lang="en-US" altLang="en-US"/>
          </a:p>
        </p:txBody>
      </p:sp>
      <p:sp>
        <p:nvSpPr>
          <p:cNvPr id="1945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85457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9FBEDBE-7F35-40BF-9737-2FF860711B68}" type="slidenum">
              <a:rPr lang="en-US" altLang="en-US"/>
              <a:pPr/>
              <a:t>7</a:t>
            </a:fld>
            <a:endParaRPr lang="en-US" altLang="en-US"/>
          </a:p>
        </p:txBody>
      </p:sp>
      <p:sp>
        <p:nvSpPr>
          <p:cNvPr id="23554" name="Rectangle 2"/>
          <p:cNvSpPr txBox="1">
            <a:spLocks noChangeArrowheads="1" noTextEdit="1"/>
          </p:cNvSpPr>
          <p:nvPr>
            <p:ph type="sldImg"/>
          </p:nvPr>
        </p:nvSpPr>
        <p:spPr>
          <a:xfrm>
            <a:off x="1143000" y="685800"/>
            <a:ext cx="4572000" cy="3429000"/>
          </a:xfrm>
          <a:ln/>
        </p:spPr>
      </p:sp>
      <p:sp>
        <p:nvSpPr>
          <p:cNvPr id="23555" name="Rectangle 3"/>
          <p:cNvSpPr txBox="1">
            <a:spLocks noChangeArrowheads="1"/>
          </p:cNvSpPr>
          <p:nvPr>
            <p:ph type="body" idx="1"/>
          </p:nvPr>
        </p:nvSpPr>
        <p:spPr>
          <a:xfrm>
            <a:off x="685800" y="4343400"/>
            <a:ext cx="5486400" cy="4114800"/>
          </a:xfrm>
          <a:noFill/>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en-US"/>
          </a:p>
        </p:txBody>
      </p:sp>
    </p:spTree>
    <p:extLst>
      <p:ext uri="{BB962C8B-B14F-4D97-AF65-F5344CB8AC3E}">
        <p14:creationId xmlns:p14="http://schemas.microsoft.com/office/powerpoint/2010/main" val="3681612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82DD96D-4846-4FDA-993D-4A89EB8D292F}" type="slidenum">
              <a:rPr lang="en-US" altLang="en-US"/>
              <a:pPr/>
              <a:t>8</a:t>
            </a:fld>
            <a:endParaRPr lang="en-US" altLang="en-US"/>
          </a:p>
        </p:txBody>
      </p:sp>
      <p:sp>
        <p:nvSpPr>
          <p:cNvPr id="30722" name="Rectangle 2"/>
          <p:cNvSpPr txBox="1">
            <a:spLocks noChangeArrowheads="1" noTextEdit="1"/>
          </p:cNvSpPr>
          <p:nvPr>
            <p:ph type="sldImg"/>
          </p:nvPr>
        </p:nvSpPr>
        <p:spPr>
          <a:xfrm>
            <a:off x="1143000" y="685800"/>
            <a:ext cx="4572000" cy="3429000"/>
          </a:xfrm>
          <a:ln/>
        </p:spPr>
      </p:sp>
      <p:sp>
        <p:nvSpPr>
          <p:cNvPr id="30723" name="Rectangle 3"/>
          <p:cNvSpPr txBox="1">
            <a:spLocks noChangeArrowheads="1"/>
          </p:cNvSpPr>
          <p:nvPr>
            <p:ph type="body" idx="1"/>
          </p:nvPr>
        </p:nvSpPr>
        <p:spPr>
          <a:xfrm>
            <a:off x="685800" y="4343400"/>
            <a:ext cx="5486400" cy="4114800"/>
          </a:xfrm>
          <a:noFill/>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en-US"/>
          </a:p>
        </p:txBody>
      </p:sp>
    </p:spTree>
    <p:extLst>
      <p:ext uri="{BB962C8B-B14F-4D97-AF65-F5344CB8AC3E}">
        <p14:creationId xmlns:p14="http://schemas.microsoft.com/office/powerpoint/2010/main" val="2087562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F80558A-3A6E-45FE-BF61-99B26249A61D}" type="slidenum">
              <a:rPr lang="en-US" altLang="en-US"/>
              <a:pPr/>
              <a:t>9</a:t>
            </a:fld>
            <a:endParaRPr lang="en-US" altLang="en-US"/>
          </a:p>
        </p:txBody>
      </p:sp>
      <p:sp>
        <p:nvSpPr>
          <p:cNvPr id="32770" name="Rectangle 2"/>
          <p:cNvSpPr txBox="1">
            <a:spLocks noChangeArrowheads="1" noTextEdit="1"/>
          </p:cNvSpPr>
          <p:nvPr>
            <p:ph type="sldImg"/>
          </p:nvPr>
        </p:nvSpPr>
        <p:spPr>
          <a:xfrm>
            <a:off x="1143000" y="685800"/>
            <a:ext cx="4572000" cy="3429000"/>
          </a:xfrm>
          <a:ln/>
        </p:spPr>
      </p:sp>
      <p:sp>
        <p:nvSpPr>
          <p:cNvPr id="32771" name="Rectangle 3"/>
          <p:cNvSpPr txBox="1">
            <a:spLocks noChangeArrowheads="1"/>
          </p:cNvSpPr>
          <p:nvPr>
            <p:ph type="body" idx="1"/>
          </p:nvPr>
        </p:nvSpPr>
        <p:spPr>
          <a:xfrm>
            <a:off x="685800" y="4343400"/>
            <a:ext cx="5486400" cy="4114800"/>
          </a:xfrm>
          <a:noFill/>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en-US"/>
          </a:p>
        </p:txBody>
      </p:sp>
    </p:spTree>
    <p:extLst>
      <p:ext uri="{BB962C8B-B14F-4D97-AF65-F5344CB8AC3E}">
        <p14:creationId xmlns:p14="http://schemas.microsoft.com/office/powerpoint/2010/main" val="129887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D0D6671F-7B00-4F4B-A355-E0F3E110243F}" type="slidenum">
              <a:rPr lang="en-US" altLang="en-US"/>
              <a:pPr/>
              <a:t>‹#›</a:t>
            </a:fld>
            <a:endParaRPr lang="en-US" altLang="en-US"/>
          </a:p>
        </p:txBody>
      </p:sp>
    </p:spTree>
    <p:extLst>
      <p:ext uri="{BB962C8B-B14F-4D97-AF65-F5344CB8AC3E}">
        <p14:creationId xmlns:p14="http://schemas.microsoft.com/office/powerpoint/2010/main" val="1022120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87D8E255-DB53-4547-858A-7A525025AB14}" type="slidenum">
              <a:rPr lang="en-US" altLang="en-US"/>
              <a:pPr/>
              <a:t>‹#›</a:t>
            </a:fld>
            <a:endParaRPr lang="en-US" altLang="en-US"/>
          </a:p>
        </p:txBody>
      </p:sp>
    </p:spTree>
    <p:extLst>
      <p:ext uri="{BB962C8B-B14F-4D97-AF65-F5344CB8AC3E}">
        <p14:creationId xmlns:p14="http://schemas.microsoft.com/office/powerpoint/2010/main" val="3813550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4638"/>
            <a:ext cx="2055812"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8213"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93A61BC4-D02E-4FBD-B34B-66BA1A1F3466}" type="slidenum">
              <a:rPr lang="en-US" altLang="en-US"/>
              <a:pPr/>
              <a:t>‹#›</a:t>
            </a:fld>
            <a:endParaRPr lang="en-US" altLang="en-US"/>
          </a:p>
        </p:txBody>
      </p:sp>
    </p:spTree>
    <p:extLst>
      <p:ext uri="{BB962C8B-B14F-4D97-AF65-F5344CB8AC3E}">
        <p14:creationId xmlns:p14="http://schemas.microsoft.com/office/powerpoint/2010/main" val="2262122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6425" cy="1139825"/>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5225"/>
            <a:ext cx="2130425" cy="473075"/>
          </a:xfrm>
        </p:spPr>
        <p:txBody>
          <a:bodyPr/>
          <a:lstStyle>
            <a:lvl1pPr>
              <a:defRPr/>
            </a:lvl1pPr>
          </a:lstStyle>
          <a:p>
            <a:endParaRPr lang="en-US" altLang="en-US"/>
          </a:p>
        </p:txBody>
      </p:sp>
      <p:sp>
        <p:nvSpPr>
          <p:cNvPr id="4" name="Footer Placeholder 3"/>
          <p:cNvSpPr>
            <a:spLocks noGrp="1"/>
          </p:cNvSpPr>
          <p:nvPr>
            <p:ph type="ftr" idx="11"/>
          </p:nvPr>
        </p:nvSpPr>
        <p:spPr>
          <a:xfrm>
            <a:off x="3124200" y="6245225"/>
            <a:ext cx="2892425" cy="473075"/>
          </a:xfrm>
        </p:spPr>
        <p:txBody>
          <a:bodyPr/>
          <a:lstStyle>
            <a:lvl1pPr>
              <a:defRPr/>
            </a:lvl1pPr>
          </a:lstStyle>
          <a:p>
            <a:endParaRPr lang="en-US" altLang="en-US"/>
          </a:p>
        </p:txBody>
      </p:sp>
      <p:sp>
        <p:nvSpPr>
          <p:cNvPr id="5" name="Slide Number Placeholder 4"/>
          <p:cNvSpPr>
            <a:spLocks noGrp="1"/>
          </p:cNvSpPr>
          <p:nvPr>
            <p:ph type="sldNum" idx="12"/>
          </p:nvPr>
        </p:nvSpPr>
        <p:spPr>
          <a:xfrm>
            <a:off x="6553200" y="6245225"/>
            <a:ext cx="2130425" cy="473075"/>
          </a:xfrm>
        </p:spPr>
        <p:txBody>
          <a:bodyPr/>
          <a:lstStyle>
            <a:lvl1pPr>
              <a:defRPr/>
            </a:lvl1pPr>
          </a:lstStyle>
          <a:p>
            <a:fld id="{56484E9C-8A63-45C6-AFA7-74FEB8D46418}" type="slidenum">
              <a:rPr lang="en-US" altLang="en-US"/>
              <a:pPr/>
              <a:t>‹#›</a:t>
            </a:fld>
            <a:endParaRPr lang="en-US" altLang="en-US"/>
          </a:p>
        </p:txBody>
      </p:sp>
    </p:spTree>
    <p:extLst>
      <p:ext uri="{BB962C8B-B14F-4D97-AF65-F5344CB8AC3E}">
        <p14:creationId xmlns:p14="http://schemas.microsoft.com/office/powerpoint/2010/main" val="161847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1301F1BB-0341-4095-BCBF-CAF30F8516E7}" type="slidenum">
              <a:rPr lang="en-US" altLang="en-US"/>
              <a:pPr/>
              <a:t>‹#›</a:t>
            </a:fld>
            <a:endParaRPr lang="en-US" altLang="en-US"/>
          </a:p>
        </p:txBody>
      </p:sp>
    </p:spTree>
    <p:extLst>
      <p:ext uri="{BB962C8B-B14F-4D97-AF65-F5344CB8AC3E}">
        <p14:creationId xmlns:p14="http://schemas.microsoft.com/office/powerpoint/2010/main" val="52407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6A6A0482-246F-42E8-AE55-C46D31B03A9C}" type="slidenum">
              <a:rPr lang="en-US" altLang="en-US"/>
              <a:pPr/>
              <a:t>‹#›</a:t>
            </a:fld>
            <a:endParaRPr lang="en-US" altLang="en-US"/>
          </a:p>
        </p:txBody>
      </p:sp>
    </p:spTree>
    <p:extLst>
      <p:ext uri="{BB962C8B-B14F-4D97-AF65-F5344CB8AC3E}">
        <p14:creationId xmlns:p14="http://schemas.microsoft.com/office/powerpoint/2010/main" val="301407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2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522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9A583F58-AA91-429C-9019-336DFFD90809}" type="slidenum">
              <a:rPr lang="en-US" altLang="en-US"/>
              <a:pPr/>
              <a:t>‹#›</a:t>
            </a:fld>
            <a:endParaRPr lang="en-US" altLang="en-US"/>
          </a:p>
        </p:txBody>
      </p:sp>
    </p:spTree>
    <p:extLst>
      <p:ext uri="{BB962C8B-B14F-4D97-AF65-F5344CB8AC3E}">
        <p14:creationId xmlns:p14="http://schemas.microsoft.com/office/powerpoint/2010/main" val="411821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ltLang="en-US"/>
          </a:p>
        </p:txBody>
      </p:sp>
      <p:sp>
        <p:nvSpPr>
          <p:cNvPr id="8" name="Footer Placeholder 7"/>
          <p:cNvSpPr>
            <a:spLocks noGrp="1"/>
          </p:cNvSpPr>
          <p:nvPr>
            <p:ph type="ftr" idx="11"/>
          </p:nvPr>
        </p:nvSpPr>
        <p:spPr/>
        <p:txBody>
          <a:bodyPr/>
          <a:lstStyle>
            <a:lvl1pPr>
              <a:defRPr/>
            </a:lvl1pPr>
          </a:lstStyle>
          <a:p>
            <a:endParaRPr lang="en-US" altLang="en-US"/>
          </a:p>
        </p:txBody>
      </p:sp>
      <p:sp>
        <p:nvSpPr>
          <p:cNvPr id="9" name="Slide Number Placeholder 8"/>
          <p:cNvSpPr>
            <a:spLocks noGrp="1"/>
          </p:cNvSpPr>
          <p:nvPr>
            <p:ph type="sldNum" idx="12"/>
          </p:nvPr>
        </p:nvSpPr>
        <p:spPr/>
        <p:txBody>
          <a:bodyPr/>
          <a:lstStyle>
            <a:lvl1pPr>
              <a:defRPr/>
            </a:lvl1pPr>
          </a:lstStyle>
          <a:p>
            <a:fld id="{573D2E0A-E489-4502-A204-1E42FA3E60DA}" type="slidenum">
              <a:rPr lang="en-US" altLang="en-US"/>
              <a:pPr/>
              <a:t>‹#›</a:t>
            </a:fld>
            <a:endParaRPr lang="en-US" altLang="en-US"/>
          </a:p>
        </p:txBody>
      </p:sp>
    </p:spTree>
    <p:extLst>
      <p:ext uri="{BB962C8B-B14F-4D97-AF65-F5344CB8AC3E}">
        <p14:creationId xmlns:p14="http://schemas.microsoft.com/office/powerpoint/2010/main" val="3963690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ltLang="en-US"/>
          </a:p>
        </p:txBody>
      </p:sp>
      <p:sp>
        <p:nvSpPr>
          <p:cNvPr id="4" name="Footer Placeholder 3"/>
          <p:cNvSpPr>
            <a:spLocks noGrp="1"/>
          </p:cNvSpPr>
          <p:nvPr>
            <p:ph type="ftr" idx="11"/>
          </p:nvPr>
        </p:nvSpPr>
        <p:spPr/>
        <p:txBody>
          <a:bodyPr/>
          <a:lstStyle>
            <a:lvl1pPr>
              <a:defRPr/>
            </a:lvl1pPr>
          </a:lstStyle>
          <a:p>
            <a:endParaRPr lang="en-US" altLang="en-US"/>
          </a:p>
        </p:txBody>
      </p:sp>
      <p:sp>
        <p:nvSpPr>
          <p:cNvPr id="5" name="Slide Number Placeholder 4"/>
          <p:cNvSpPr>
            <a:spLocks noGrp="1"/>
          </p:cNvSpPr>
          <p:nvPr>
            <p:ph type="sldNum" idx="12"/>
          </p:nvPr>
        </p:nvSpPr>
        <p:spPr/>
        <p:txBody>
          <a:bodyPr/>
          <a:lstStyle>
            <a:lvl1pPr>
              <a:defRPr/>
            </a:lvl1pPr>
          </a:lstStyle>
          <a:p>
            <a:fld id="{97E5C1CB-5DC2-4BC3-8F4E-A98C9DA93DD5}" type="slidenum">
              <a:rPr lang="en-US" altLang="en-US"/>
              <a:pPr/>
              <a:t>‹#›</a:t>
            </a:fld>
            <a:endParaRPr lang="en-US" altLang="en-US"/>
          </a:p>
        </p:txBody>
      </p:sp>
    </p:spTree>
    <p:extLst>
      <p:ext uri="{BB962C8B-B14F-4D97-AF65-F5344CB8AC3E}">
        <p14:creationId xmlns:p14="http://schemas.microsoft.com/office/powerpoint/2010/main" val="1405147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tLang="en-US"/>
          </a:p>
        </p:txBody>
      </p:sp>
      <p:sp>
        <p:nvSpPr>
          <p:cNvPr id="3" name="Footer Placeholder 2"/>
          <p:cNvSpPr>
            <a:spLocks noGrp="1"/>
          </p:cNvSpPr>
          <p:nvPr>
            <p:ph type="ftr" idx="11"/>
          </p:nvPr>
        </p:nvSpPr>
        <p:spPr/>
        <p:txBody>
          <a:bodyPr/>
          <a:lstStyle>
            <a:lvl1pPr>
              <a:defRPr/>
            </a:lvl1pPr>
          </a:lstStyle>
          <a:p>
            <a:endParaRPr lang="en-US" altLang="en-US"/>
          </a:p>
        </p:txBody>
      </p:sp>
      <p:sp>
        <p:nvSpPr>
          <p:cNvPr id="4" name="Slide Number Placeholder 3"/>
          <p:cNvSpPr>
            <a:spLocks noGrp="1"/>
          </p:cNvSpPr>
          <p:nvPr>
            <p:ph type="sldNum" idx="12"/>
          </p:nvPr>
        </p:nvSpPr>
        <p:spPr/>
        <p:txBody>
          <a:bodyPr/>
          <a:lstStyle>
            <a:lvl1pPr>
              <a:defRPr/>
            </a:lvl1pPr>
          </a:lstStyle>
          <a:p>
            <a:fld id="{A275BB31-C2D8-4821-A2D0-B2B43524CFA4}" type="slidenum">
              <a:rPr lang="en-US" altLang="en-US"/>
              <a:pPr/>
              <a:t>‹#›</a:t>
            </a:fld>
            <a:endParaRPr lang="en-US" altLang="en-US"/>
          </a:p>
        </p:txBody>
      </p:sp>
    </p:spTree>
    <p:extLst>
      <p:ext uri="{BB962C8B-B14F-4D97-AF65-F5344CB8AC3E}">
        <p14:creationId xmlns:p14="http://schemas.microsoft.com/office/powerpoint/2010/main" val="1667615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A81085DF-3906-4A97-A385-B1116CAEE0D7}" type="slidenum">
              <a:rPr lang="en-US" altLang="en-US"/>
              <a:pPr/>
              <a:t>‹#›</a:t>
            </a:fld>
            <a:endParaRPr lang="en-US" altLang="en-US"/>
          </a:p>
        </p:txBody>
      </p:sp>
    </p:spTree>
    <p:extLst>
      <p:ext uri="{BB962C8B-B14F-4D97-AF65-F5344CB8AC3E}">
        <p14:creationId xmlns:p14="http://schemas.microsoft.com/office/powerpoint/2010/main" val="5968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9E70D1DD-3678-4396-A6C2-6C0AB41C576E}" type="slidenum">
              <a:rPr lang="en-US" altLang="en-US"/>
              <a:pPr/>
              <a:t>‹#›</a:t>
            </a:fld>
            <a:endParaRPr lang="en-US" altLang="en-US"/>
          </a:p>
        </p:txBody>
      </p:sp>
    </p:spTree>
    <p:extLst>
      <p:ext uri="{BB962C8B-B14F-4D97-AF65-F5344CB8AC3E}">
        <p14:creationId xmlns:p14="http://schemas.microsoft.com/office/powerpoint/2010/main" val="269396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457200" y="1600200"/>
            <a:ext cx="82264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Rectangle 3"/>
          <p:cNvSpPr>
            <a:spLocks noGrp="1" noChangeArrowheads="1"/>
          </p:cNvSpPr>
          <p:nvPr>
            <p:ph type="dt"/>
          </p:nvPr>
        </p:nvSpPr>
        <p:spPr bwMode="auto">
          <a:xfrm>
            <a:off x="457200" y="6245225"/>
            <a:ext cx="2130425"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endParaRPr lang="en-US" altLang="en-US"/>
          </a:p>
        </p:txBody>
      </p:sp>
      <p:sp>
        <p:nvSpPr>
          <p:cNvPr id="1028" name="Rectangle 4"/>
          <p:cNvSpPr>
            <a:spLocks noGrp="1" noChangeArrowheads="1"/>
          </p:cNvSpPr>
          <p:nvPr>
            <p:ph type="ftr"/>
          </p:nvPr>
        </p:nvSpPr>
        <p:spPr bwMode="auto">
          <a:xfrm>
            <a:off x="3124200" y="6245225"/>
            <a:ext cx="2892425"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endParaRPr lang="en-US" altLang="en-US"/>
          </a:p>
        </p:txBody>
      </p:sp>
      <p:sp>
        <p:nvSpPr>
          <p:cNvPr id="1029" name="Rectangle 5"/>
          <p:cNvSpPr>
            <a:spLocks noGrp="1" noChangeArrowheads="1"/>
          </p:cNvSpPr>
          <p:nvPr>
            <p:ph type="sldNum"/>
          </p:nvPr>
        </p:nvSpPr>
        <p:spPr bwMode="auto">
          <a:xfrm>
            <a:off x="6553200" y="6245225"/>
            <a:ext cx="2130425"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6629798F-B8B0-424F-860B-35146A6C797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57200"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57200"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57200"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57200"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57200"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57200"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57200"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57200"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p:cNvSpPr>
            <a:spLocks noChangeArrowheads="1"/>
          </p:cNvSpPr>
          <p:nvPr/>
        </p:nvSpPr>
        <p:spPr bwMode="auto">
          <a:xfrm rot="21120000">
            <a:off x="228600" y="4114800"/>
            <a:ext cx="8915400"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en-US" altLang="en-US" sz="4400" b="1">
                <a:solidFill>
                  <a:srgbClr val="00AFEF"/>
                </a:solidFill>
              </a:rPr>
              <a:t>Automation(testing).Selenium();</a:t>
            </a:r>
          </a:p>
        </p:txBody>
      </p:sp>
      <p:sp>
        <p:nvSpPr>
          <p:cNvPr id="3075" name="Rectangle 3"/>
          <p:cNvSpPr>
            <a:spLocks noChangeArrowheads="1"/>
          </p:cNvSpPr>
          <p:nvPr/>
        </p:nvSpPr>
        <p:spPr bwMode="auto">
          <a:xfrm>
            <a:off x="3200400" y="5454650"/>
            <a:ext cx="5580063"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9pPr>
          </a:lstStyle>
          <a:p>
            <a:pPr algn="r">
              <a:buClrTx/>
              <a:buFontTx/>
              <a:buNone/>
            </a:pPr>
            <a:r>
              <a:rPr lang="en-US" altLang="en-US" sz="1600" b="1">
                <a:solidFill>
                  <a:srgbClr val="00AFEF"/>
                </a:solidFill>
                <a:latin typeface="Arial Narrow" panose="020B0606020202030204" pitchFamily="34" charset="0"/>
              </a:rPr>
              <a:t>Author</a:t>
            </a:r>
            <a:r>
              <a:rPr lang="en-US" altLang="en-US" sz="2400" b="1">
                <a:solidFill>
                  <a:srgbClr val="00AFEF"/>
                </a:solidFill>
                <a:latin typeface="Arial Narrow" panose="020B0606020202030204" pitchFamily="34" charset="0"/>
              </a:rPr>
              <a:t>: Ana S</a:t>
            </a:r>
            <a:r>
              <a:rPr lang="en-US" altLang="en-US" sz="2400" b="1">
                <a:solidFill>
                  <a:srgbClr val="00AFEF"/>
                </a:solidFill>
                <a:latin typeface="Arial Narrow" panose="020B0606020202030204" pitchFamily="34" charset="0"/>
                <a:ea typeface="GulimChe" panose="020B0609000101010101" pitchFamily="49" charset="-127"/>
              </a:rPr>
              <a:t>â</a:t>
            </a:r>
            <a:r>
              <a:rPr lang="en-US" altLang="en-US" sz="2400" b="1">
                <a:solidFill>
                  <a:srgbClr val="00AFEF"/>
                </a:solidFill>
                <a:latin typeface="Arial Narrow" panose="020B0606020202030204" pitchFamily="34" charset="0"/>
              </a:rPr>
              <a:t>rbescu</a:t>
            </a:r>
          </a:p>
          <a:p>
            <a:pPr algn="r">
              <a:buClrTx/>
              <a:buFontTx/>
              <a:buNone/>
            </a:pPr>
            <a:r>
              <a:rPr lang="en-US" altLang="en-US" sz="1600" b="1">
                <a:solidFill>
                  <a:srgbClr val="00AFEF"/>
                </a:solidFill>
                <a:latin typeface="Arial Narrow" panose="020B0606020202030204" pitchFamily="34" charset="0"/>
              </a:rPr>
              <a:t>Skopje, December 2015</a:t>
            </a:r>
          </a:p>
          <a:p>
            <a:pPr algn="r">
              <a:buClrTx/>
              <a:buFontTx/>
              <a:buNone/>
            </a:pPr>
            <a:r>
              <a:rPr lang="en-US" altLang="en-US" sz="1600" b="1">
                <a:solidFill>
                  <a:srgbClr val="00AFEF"/>
                </a:solidFill>
                <a:latin typeface="Arial Narrow" panose="020B0606020202030204" pitchFamily="34" charset="0"/>
              </a:rPr>
              <a:t>Software Testing Community Macedonia</a:t>
            </a: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609600"/>
            <a:ext cx="5410200" cy="193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9" name="Picture 7" descr="LOGO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304800"/>
            <a:ext cx="2179638"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Grp="1" noChangeArrowheads="1"/>
          </p:cNvSpPr>
          <p:nvPr>
            <p:ph type="title"/>
          </p:nvPr>
        </p:nvSpPr>
        <p:spPr>
          <a:xfrm>
            <a:off x="228600" y="990600"/>
            <a:ext cx="1981200" cy="53340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800" b="1">
                <a:solidFill>
                  <a:srgbClr val="808080"/>
                </a:solidFill>
              </a:rPr>
              <a:t>This is not</a:t>
            </a:r>
            <a:r>
              <a:rPr lang="en-US" altLang="en-US" sz="1800" b="1">
                <a:solidFill>
                  <a:srgbClr val="C0C0C0"/>
                </a:solidFill>
              </a:rPr>
              <a:t> …</a:t>
            </a:r>
          </a:p>
        </p:txBody>
      </p:sp>
      <p:sp>
        <p:nvSpPr>
          <p:cNvPr id="11267" name="Rectangle 3"/>
          <p:cNvSpPr>
            <a:spLocks noChangeArrowheads="1"/>
          </p:cNvSpPr>
          <p:nvPr/>
        </p:nvSpPr>
        <p:spPr bwMode="auto">
          <a:xfrm rot="21120000">
            <a:off x="2362200" y="2667000"/>
            <a:ext cx="45720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en-US" altLang="en-US" sz="7200" b="1">
                <a:solidFill>
                  <a:srgbClr val="00AFEF"/>
                </a:solidFill>
              </a:rPr>
              <a:t>THE END</a:t>
            </a:r>
          </a:p>
        </p:txBody>
      </p:sp>
      <p:sp>
        <p:nvSpPr>
          <p:cNvPr id="11268" name="Rectangle 4"/>
          <p:cNvSpPr>
            <a:spLocks noChangeArrowheads="1"/>
          </p:cNvSpPr>
          <p:nvPr/>
        </p:nvSpPr>
        <p:spPr bwMode="auto">
          <a:xfrm>
            <a:off x="4800600" y="5791200"/>
            <a:ext cx="3810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9pPr>
          </a:lstStyle>
          <a:p>
            <a:pPr algn="ctr">
              <a:buClrTx/>
              <a:buFontTx/>
              <a:buNone/>
            </a:pPr>
            <a:r>
              <a:rPr lang="en-US" altLang="en-US" b="1">
                <a:solidFill>
                  <a:srgbClr val="808080"/>
                </a:solidFill>
              </a:rPr>
              <a:t>This is just the beginning…</a:t>
            </a:r>
          </a:p>
        </p:txBody>
      </p:sp>
      <p:grpSp>
        <p:nvGrpSpPr>
          <p:cNvPr id="11272" name="Group 8"/>
          <p:cNvGrpSpPr>
            <a:grpSpLocks/>
          </p:cNvGrpSpPr>
          <p:nvPr/>
        </p:nvGrpSpPr>
        <p:grpSpPr bwMode="auto">
          <a:xfrm>
            <a:off x="228600" y="990600"/>
            <a:ext cx="6705600" cy="2867025"/>
            <a:chOff x="144" y="624"/>
            <a:chExt cx="4224" cy="1806"/>
          </a:xfrm>
        </p:grpSpPr>
        <p:sp>
          <p:nvSpPr>
            <p:cNvPr id="11270" name="Rectangle 6"/>
            <p:cNvSpPr>
              <a:spLocks noChangeArrowheads="1"/>
            </p:cNvSpPr>
            <p:nvPr/>
          </p:nvSpPr>
          <p:spPr bwMode="auto">
            <a:xfrm>
              <a:off x="144" y="624"/>
              <a:ext cx="1248" cy="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400">
                  <a:solidFill>
                    <a:srgbClr val="000000"/>
                  </a:solidFill>
                  <a:latin typeface="Arial" panose="020B0604020202020204" pitchFamily="34" charset="0"/>
                  <a:cs typeface="Arial" panose="020B0604020202020204" pitchFamily="34" charset="0"/>
                </a:defRPr>
              </a:lvl1pPr>
              <a:lvl2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400">
                  <a:solidFill>
                    <a:srgbClr val="000000"/>
                  </a:solidFill>
                  <a:latin typeface="Arial" panose="020B0604020202020204" pitchFamily="34" charset="0"/>
                  <a:cs typeface="Arial" panose="020B0604020202020204" pitchFamily="34" charset="0"/>
                </a:defRPr>
              </a:lvl2pPr>
              <a:lvl3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400">
                  <a:solidFill>
                    <a:srgbClr val="000000"/>
                  </a:solidFill>
                  <a:latin typeface="Arial" panose="020B0604020202020204" pitchFamily="34" charset="0"/>
                  <a:cs typeface="Arial" panose="020B0604020202020204" pitchFamily="34" charset="0"/>
                </a:defRPr>
              </a:lvl3pPr>
              <a:lvl4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400">
                  <a:solidFill>
                    <a:srgbClr val="000000"/>
                  </a:solidFill>
                  <a:latin typeface="Arial" panose="020B0604020202020204" pitchFamily="34" charset="0"/>
                  <a:cs typeface="Arial" panose="020B0604020202020204" pitchFamily="34" charset="0"/>
                </a:defRPr>
              </a:lvl4pPr>
              <a:lvl5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400">
                  <a:solidFill>
                    <a:srgbClr val="000000"/>
                  </a:solidFill>
                  <a:latin typeface="Arial" panose="020B0604020202020204" pitchFamily="34" charset="0"/>
                  <a:cs typeface="Arial" panose="020B0604020202020204" pitchFamily="34" charset="0"/>
                </a:defRPr>
              </a:lvl5pPr>
              <a:lvl6pPr marL="2514600" indent="-228600" algn="ctr"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400">
                  <a:solidFill>
                    <a:srgbClr val="000000"/>
                  </a:solidFill>
                  <a:latin typeface="Arial" panose="020B0604020202020204" pitchFamily="34" charset="0"/>
                  <a:cs typeface="Arial" panose="020B0604020202020204" pitchFamily="34" charset="0"/>
                </a:defRPr>
              </a:lvl6pPr>
              <a:lvl7pPr marL="2971800" indent="-228600" algn="ctr"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400">
                  <a:solidFill>
                    <a:srgbClr val="000000"/>
                  </a:solidFill>
                  <a:latin typeface="Arial" panose="020B0604020202020204" pitchFamily="34" charset="0"/>
                  <a:cs typeface="Arial" panose="020B0604020202020204" pitchFamily="34" charset="0"/>
                </a:defRPr>
              </a:lvl7pPr>
              <a:lvl8pPr marL="3429000" indent="-228600" algn="ctr"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400">
                  <a:solidFill>
                    <a:srgbClr val="000000"/>
                  </a:solidFill>
                  <a:latin typeface="Arial" panose="020B0604020202020204" pitchFamily="34" charset="0"/>
                  <a:cs typeface="Arial" panose="020B0604020202020204" pitchFamily="34" charset="0"/>
                </a:defRPr>
              </a:lvl8pPr>
              <a:lvl9pPr marL="3886200" indent="-228600" algn="ctr"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400">
                  <a:solidFill>
                    <a:srgbClr val="000000"/>
                  </a:solidFill>
                  <a:latin typeface="Arial" panose="020B0604020202020204" pitchFamily="34" charset="0"/>
                  <a:cs typeface="Arial" panose="020B0604020202020204" pitchFamily="34" charset="0"/>
                </a:defRPr>
              </a:lvl9pPr>
            </a:lstStyle>
            <a:p>
              <a:pPr>
                <a:buClrTx/>
                <a:buFontTx/>
                <a:buNone/>
              </a:pPr>
              <a:r>
                <a:rPr lang="en-US" altLang="en-US" sz="1800" b="1">
                  <a:solidFill>
                    <a:srgbClr val="808080"/>
                  </a:solidFill>
                </a:rPr>
                <a:t>This is not</a:t>
              </a:r>
              <a:r>
                <a:rPr lang="en-US" altLang="en-US" sz="1800" b="1">
                  <a:solidFill>
                    <a:srgbClr val="C0C0C0"/>
                  </a:solidFill>
                </a:rPr>
                <a:t> …</a:t>
              </a:r>
            </a:p>
          </p:txBody>
        </p:sp>
        <p:sp>
          <p:nvSpPr>
            <p:cNvPr id="11271" name="Rectangle 7"/>
            <p:cNvSpPr>
              <a:spLocks noChangeArrowheads="1"/>
            </p:cNvSpPr>
            <p:nvPr/>
          </p:nvSpPr>
          <p:spPr bwMode="auto">
            <a:xfrm rot="21120000">
              <a:off x="1488" y="1680"/>
              <a:ext cx="2880" cy="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en-US" altLang="en-US" sz="7200" b="1">
                  <a:solidFill>
                    <a:srgbClr val="00AFEF"/>
                  </a:solidFill>
                </a:rPr>
                <a:t>THE END</a:t>
              </a:r>
            </a:p>
          </p:txBody>
        </p:sp>
      </p:grpSp>
      <p:pic>
        <p:nvPicPr>
          <p:cNvPr id="11273" name="Picture 9" descr="pp_animal_023"/>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Rectangle 2"/>
          <p:cNvSpPr>
            <a:spLocks noGrp="1" noChangeArrowheads="1"/>
          </p:cNvSpPr>
          <p:nvPr>
            <p:ph type="body"/>
          </p:nvPr>
        </p:nvSpPr>
        <p:spPr>
          <a:xfrm>
            <a:off x="457200" y="1600200"/>
            <a:ext cx="8229600" cy="4525963"/>
          </a:xfrm>
          <a:ln/>
          <a:extLst>
            <a:ext uri="{91240B29-F687-4F45-9708-019B960494DF}">
              <a14:hiddenLine xmlns:a14="http://schemas.microsoft.com/office/drawing/2010/main" w="9525" cap="flat">
                <a:solidFill>
                  <a:srgbClr val="808080"/>
                </a:solidFill>
                <a:round/>
                <a:headEnd/>
                <a:tailEnd/>
              </a14:hiddenLine>
            </a:ext>
          </a:extLst>
        </p:spPr>
        <p:txBody>
          <a:bodyPr anchor="t"/>
          <a:lstStyle/>
          <a:p>
            <a:pPr marL="341313" indent="-339725">
              <a:spcBef>
                <a:spcPts val="800"/>
              </a:spcBef>
              <a:buClrTx/>
              <a:buFontTx/>
              <a:buNone/>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en-US" sz="3200"/>
              <a:t>Hello world!</a:t>
            </a:r>
          </a:p>
          <a:p>
            <a:pPr marL="341313" indent="-339725" algn="l">
              <a:spcBef>
                <a:spcPts val="800"/>
              </a:spcBef>
              <a:buClrTx/>
              <a:buFontTx/>
              <a:buNone/>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altLang="en-US" sz="3200"/>
          </a:p>
          <a:p>
            <a:pPr marL="341313" indent="-339725" algn="l">
              <a:spcBef>
                <a:spcPts val="800"/>
              </a:spcBef>
              <a:buClrTx/>
              <a:buFontTx/>
              <a:buNone/>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altLang="en-US" sz="3200"/>
          </a:p>
          <a:p>
            <a:pPr marL="341313" indent="-339725" algn="l">
              <a:spcBef>
                <a:spcPts val="800"/>
              </a:spcBef>
              <a:buFont typeface="Arial" panose="020B0604020202020204" pitchFamily="34" charset="0"/>
              <a:buChar cha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en-US" sz="3200"/>
              <a:t>Why we need Automated Testing?</a:t>
            </a:r>
          </a:p>
          <a:p>
            <a:pPr marL="341313" indent="-339725" algn="l">
              <a:spcBef>
                <a:spcPts val="800"/>
              </a:spcBef>
              <a:buFont typeface="Arial" panose="020B0604020202020204" pitchFamily="34" charset="0"/>
              <a:buChar cha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en-US" sz="3200"/>
              <a:t>How do we implement the Framework?</a:t>
            </a:r>
          </a:p>
          <a:p>
            <a:pPr marL="341313" indent="-339725" algn="l">
              <a:spcBef>
                <a:spcPts val="800"/>
              </a:spcBef>
              <a:buFont typeface="Arial" panose="020B0604020202020204" pitchFamily="34" charset="0"/>
              <a:buChar cha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en-US" sz="3200"/>
              <a:t>What’s this Selenium all about?</a:t>
            </a:r>
          </a:p>
        </p:txBody>
      </p:sp>
      <p:sp>
        <p:nvSpPr>
          <p:cNvPr id="4099" name="Rectangle 3"/>
          <p:cNvSpPr>
            <a:spLocks noChangeArrowheads="1"/>
          </p:cNvSpPr>
          <p:nvPr/>
        </p:nvSpPr>
        <p:spPr bwMode="auto">
          <a:xfrm>
            <a:off x="457200" y="242888"/>
            <a:ext cx="82296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en-US" altLang="en-US" sz="3600" b="1">
                <a:solidFill>
                  <a:srgbClr val="00AFEF"/>
                </a:solidFill>
                <a:latin typeface="Source Sans Pro" charset="0"/>
              </a:rPr>
              <a:t>Summary:</a:t>
            </a:r>
            <a:br>
              <a:rPr lang="en-US" altLang="en-US" sz="3600" b="1">
                <a:solidFill>
                  <a:srgbClr val="00AFEF"/>
                </a:solidFill>
                <a:latin typeface="Source Sans Pro" charset="0"/>
              </a:rPr>
            </a:br>
            <a:endParaRPr lang="en-US" altLang="en-US" sz="3600" b="1">
              <a:solidFill>
                <a:srgbClr val="00AFEF"/>
              </a:solidFill>
              <a:latin typeface="Source Sans Pro" charset="0"/>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838200"/>
            <a:ext cx="1031875" cy="1238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 calcmode="lin" valueType="num">
                                      <p:cBhvr>
                                        <p:cTn id="7" dur="500" fill="hold"/>
                                        <p:tgtEl>
                                          <p:spTgt spid="409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098">
                                            <p:txEl>
                                              <p:pRg st="3" end="3"/>
                                            </p:txEl>
                                          </p:spTgt>
                                        </p:tgtEl>
                                        <p:attrNameLst>
                                          <p:attrName>style.visibility</p:attrName>
                                        </p:attrNameLst>
                                      </p:cBhvr>
                                      <p:to>
                                        <p:strVal val="visible"/>
                                      </p:to>
                                    </p:set>
                                    <p:anim calcmode="lin" valueType="num">
                                      <p:cBhvr>
                                        <p:cTn id="14" dur="500" fill="hold"/>
                                        <p:tgtEl>
                                          <p:spTgt spid="4098">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098">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098">
                                            <p:txEl>
                                              <p:pRg st="3" end="3"/>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4098">
                                            <p:txEl>
                                              <p:pRg st="4" end="4"/>
                                            </p:txEl>
                                          </p:spTgt>
                                        </p:tgtEl>
                                        <p:attrNameLst>
                                          <p:attrName>style.visibility</p:attrName>
                                        </p:attrNameLst>
                                      </p:cBhvr>
                                      <p:to>
                                        <p:strVal val="visible"/>
                                      </p:to>
                                    </p:set>
                                    <p:anim calcmode="lin" valueType="num">
                                      <p:cBhvr>
                                        <p:cTn id="19" dur="500" fill="hold"/>
                                        <p:tgtEl>
                                          <p:spTgt spid="4098">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4098">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4098">
                                            <p:txEl>
                                              <p:pRg st="4" end="4"/>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098">
                                            <p:txEl>
                                              <p:pRg st="5" end="5"/>
                                            </p:txEl>
                                          </p:spTgt>
                                        </p:tgtEl>
                                        <p:attrNameLst>
                                          <p:attrName>style.visibility</p:attrName>
                                        </p:attrNameLst>
                                      </p:cBhvr>
                                      <p:to>
                                        <p:strVal val="visible"/>
                                      </p:to>
                                    </p:set>
                                    <p:anim calcmode="lin" valueType="num">
                                      <p:cBhvr>
                                        <p:cTn id="24" dur="500" fill="hold"/>
                                        <p:tgtEl>
                                          <p:spTgt spid="4098">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4098">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40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Rectangle 2"/>
          <p:cNvSpPr>
            <a:spLocks noGrp="1" noChangeArrowheads="1"/>
          </p:cNvSpPr>
          <p:nvPr>
            <p:ph type="title"/>
          </p:nvPr>
        </p:nvSpPr>
        <p:spPr>
          <a:xfrm>
            <a:off x="457200" y="274638"/>
            <a:ext cx="8229600" cy="114300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a:solidFill>
                  <a:srgbClr val="00AFEF"/>
                </a:solidFill>
              </a:rPr>
              <a:t>Manual Testing …Automated</a:t>
            </a:r>
          </a:p>
        </p:txBody>
      </p:sp>
      <p:sp>
        <p:nvSpPr>
          <p:cNvPr id="7171" name="Rectangle 3"/>
          <p:cNvSpPr>
            <a:spLocks noGrp="1" noChangeArrowheads="1"/>
          </p:cNvSpPr>
          <p:nvPr>
            <p:ph type="body" idx="1"/>
          </p:nvPr>
        </p:nvSpPr>
        <p:spPr>
          <a:xfrm>
            <a:off x="457200" y="1600200"/>
            <a:ext cx="8229600" cy="4525963"/>
          </a:xfrm>
          <a:ln/>
          <a:extLst>
            <a:ext uri="{91240B29-F687-4F45-9708-019B960494DF}">
              <a14:hiddenLine xmlns:a14="http://schemas.microsoft.com/office/drawing/2010/main" w="9525" cap="flat">
                <a:solidFill>
                  <a:srgbClr val="808080"/>
                </a:solidFill>
                <a:round/>
                <a:headEnd/>
                <a:tailEnd/>
              </a14:hiddenLine>
            </a:ext>
          </a:extLst>
        </p:spPr>
        <p:txBody>
          <a:bodyPr/>
          <a:lstStyle/>
          <a:p>
            <a:pPr marL="339725" indent="-339725">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Need more resources?</a:t>
            </a:r>
          </a:p>
          <a:p>
            <a:pPr marL="339725" indent="-339725">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Higher level of confidence, higher coverage. </a:t>
            </a:r>
          </a:p>
          <a:p>
            <a:pPr marL="339725" indent="-339725">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Free the time for creative testing!</a:t>
            </a:r>
          </a:p>
          <a:p>
            <a:pPr marL="339725" indent="-339725">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Specialized resources/ +Help</a:t>
            </a:r>
          </a:p>
          <a:p>
            <a:pPr marL="339725" indent="-339725">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2800"/>
          </a:p>
          <a:p>
            <a:pPr marL="339725" indent="-339725">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2800"/>
          </a:p>
          <a:p>
            <a:pPr marL="339725" indent="-339725">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2800"/>
          </a:p>
          <a:p>
            <a:pPr marL="339725" indent="-339725">
              <a:buClrTx/>
              <a:buFont typeface="Wingdings" panose="05000000000000000000"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We need an Automated Framework!</a:t>
            </a:r>
          </a:p>
          <a:p>
            <a:pPr marL="339725" indent="-339725">
              <a:buClr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2800"/>
          </a:p>
          <a:p>
            <a:pPr marL="339725" indent="-339725">
              <a:buClr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28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Rectangle 2"/>
          <p:cNvSpPr>
            <a:spLocks noGrp="1" noChangeArrowheads="1"/>
          </p:cNvSpPr>
          <p:nvPr>
            <p:ph type="title"/>
          </p:nvPr>
        </p:nvSpPr>
        <p:spPr>
          <a:xfrm>
            <a:off x="457200" y="274638"/>
            <a:ext cx="8229600" cy="114300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a:solidFill>
                  <a:srgbClr val="00AFEF"/>
                </a:solidFill>
              </a:rPr>
              <a:t>Testing Framework for Automation</a:t>
            </a:r>
          </a:p>
        </p:txBody>
      </p:sp>
      <p:pic>
        <p:nvPicPr>
          <p:cNvPr id="8198" name="Picture 6" descr="Automated Testing Frame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43000"/>
            <a:ext cx="7696200" cy="5519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Rectangle 2"/>
          <p:cNvSpPr>
            <a:spLocks noGrp="1" noChangeArrowheads="1"/>
          </p:cNvSpPr>
          <p:nvPr>
            <p:ph type="title"/>
          </p:nvPr>
        </p:nvSpPr>
        <p:spPr>
          <a:xfrm>
            <a:off x="457200" y="274638"/>
            <a:ext cx="8229600" cy="114300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a:solidFill>
                  <a:srgbClr val="00AFEF"/>
                </a:solidFill>
              </a:rPr>
              <a:t>What does Selenium do?</a:t>
            </a:r>
          </a:p>
        </p:txBody>
      </p:sp>
      <p:sp>
        <p:nvSpPr>
          <p:cNvPr id="9219" name="Rectangle 3"/>
          <p:cNvSpPr>
            <a:spLocks noGrp="1" noChangeArrowheads="1"/>
          </p:cNvSpPr>
          <p:nvPr>
            <p:ph type="body" idx="1"/>
          </p:nvPr>
        </p:nvSpPr>
        <p:spPr>
          <a:xfrm>
            <a:off x="457200" y="1600200"/>
            <a:ext cx="8229600" cy="4525963"/>
          </a:xfrm>
          <a:ln/>
          <a:extLst>
            <a:ext uri="{91240B29-F687-4F45-9708-019B960494DF}">
              <a14:hiddenLine xmlns:a14="http://schemas.microsoft.com/office/drawing/2010/main" w="9525" cap="flat">
                <a:solidFill>
                  <a:srgbClr val="808080"/>
                </a:solidFill>
                <a:round/>
                <a:headEnd/>
                <a:tailEnd/>
              </a14:hiddenLine>
            </a:ext>
          </a:extLst>
        </p:spPr>
        <p:txBody>
          <a:bodyPr/>
          <a:lstStyle/>
          <a:p>
            <a:pPr marL="339725" indent="-339725">
              <a:spcBef>
                <a:spcPts val="700"/>
              </a:spcBef>
              <a:buClr>
                <a:srgbClr val="66CCFF"/>
              </a:buClr>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i="1">
              <a:solidFill>
                <a:srgbClr val="66CCFF"/>
              </a:solidFill>
            </a:endParaRPr>
          </a:p>
          <a:p>
            <a:pPr marL="339725" indent="-339725">
              <a:spcBef>
                <a:spcPts val="700"/>
              </a:spcBef>
              <a:buClr>
                <a:srgbClr val="66CCFF"/>
              </a:buClr>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i="1">
                <a:solidFill>
                  <a:srgbClr val="66CCFF"/>
                </a:solidFill>
              </a:rPr>
              <a:t>“Selenium automates browsers. ”</a:t>
            </a:r>
          </a:p>
          <a:p>
            <a:pPr marL="339725" indent="-339725">
              <a:spcBef>
                <a:spcPts val="700"/>
              </a:spcBef>
              <a:buClr>
                <a:srgbClr val="66CCFF"/>
              </a:buClr>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i="1">
              <a:solidFill>
                <a:srgbClr val="66CCFF"/>
              </a:solidFill>
            </a:endParaRPr>
          </a:p>
          <a:p>
            <a:pPr marL="339725" indent="-339725">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a:t>It interrogates and manipulates the HTML.</a:t>
            </a:r>
          </a:p>
          <a:p>
            <a:pPr marL="339725" indent="-339725">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a:t>Contains a DSL called Selenese.</a:t>
            </a:r>
          </a:p>
          <a:p>
            <a:pPr marL="339725" indent="-339725">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a:t>Works with all browsers and platforms.</a:t>
            </a:r>
          </a:p>
          <a:p>
            <a:pPr marL="339725" indent="-339725">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a:t>It integrates with so many tools.</a:t>
            </a:r>
          </a:p>
          <a:p>
            <a:pPr marL="339725" indent="-339725">
              <a:spcBef>
                <a:spcPts val="700"/>
              </a:spcBef>
              <a:buClr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6" name="Picture 6" descr="Selenium Comma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150"/>
            <a:ext cx="8991600" cy="674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9" name="Picture 11" descr="000559-black-ink-grunge-stamp-texture-icon-media-a-media32-forw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371600"/>
            <a:ext cx="4013200" cy="4013200"/>
          </a:xfrm>
          <a:prstGeom prst="rect">
            <a:avLst/>
          </a:prstGeom>
          <a:noFill/>
          <a:extLst>
            <a:ext uri="{909E8E84-426E-40DD-AFC4-6F175D3DCCD1}">
              <a14:hiddenFill xmlns:a14="http://schemas.microsoft.com/office/drawing/2010/main">
                <a:solidFill>
                  <a:srgbClr val="FFFFFF"/>
                </a:solidFill>
              </a14:hiddenFill>
            </a:ext>
          </a:extLst>
        </p:spPr>
      </p:pic>
      <p:sp>
        <p:nvSpPr>
          <p:cNvPr id="22541" name="Rectangle 13"/>
          <p:cNvSpPr>
            <a:spLocks noGrp="1" noChangeArrowheads="1"/>
          </p:cNvSpPr>
          <p:nvPr>
            <p:ph type="title"/>
          </p:nvPr>
        </p:nvSpPr>
        <p:spPr/>
        <p:txBody>
          <a:bodyPr/>
          <a:lstStyle/>
          <a:p>
            <a:r>
              <a:rPr lang="en-US" altLang="en-US" b="1">
                <a:solidFill>
                  <a:srgbClr val="00AFEF"/>
                </a:solidFill>
              </a:rPr>
              <a:t>Example</a:t>
            </a:r>
          </a:p>
        </p:txBody>
      </p:sp>
      <p:pic>
        <p:nvPicPr>
          <p:cNvPr id="22552" name="Picture 24" descr="ezgif"/>
          <p:cNvPicPr>
            <a:picLocks noChangeAspect="1" noChangeArrowheads="1" noCrop="1"/>
          </p:cNvPicPr>
          <p:nvPr>
            <p:ph idx="1"/>
          </p:nvPr>
        </p:nvPicPr>
        <p:blipFill>
          <a:blip r:embed="rId5">
            <a:extLst>
              <a:ext uri="{28A0092B-C50C-407E-A947-70E740481C1C}">
                <a14:useLocalDpi xmlns:a14="http://schemas.microsoft.com/office/drawing/2010/main" val="0"/>
              </a:ext>
            </a:extLst>
          </a:blip>
          <a:srcRect/>
          <a:stretch>
            <a:fillRect/>
          </a:stretch>
        </p:blipFill>
        <p:spPr>
          <a:xfrm>
            <a:off x="0" y="1371600"/>
            <a:ext cx="9220200" cy="5486400"/>
          </a:xfrm>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22541"/>
                                        </p:tgtEl>
                                      </p:cBhvr>
                                    </p:animEffect>
                                    <p:animScale>
                                      <p:cBhvr>
                                        <p:cTn id="7" dur="250" autoRev="1" fill="hold"/>
                                        <p:tgtEl>
                                          <p:spTgt spid="22541"/>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2552"/>
                                        </p:tgtEl>
                                        <p:attrNameLst>
                                          <p:attrName>style.visibility</p:attrName>
                                        </p:attrNameLst>
                                      </p:cBhvr>
                                      <p:to>
                                        <p:strVal val="visible"/>
                                      </p:to>
                                    </p:set>
                                    <p:animEffect transition="in" filter="blinds(horizontal)">
                                      <p:cBhvr>
                                        <p:cTn id="12" dur="500"/>
                                        <p:tgtEl>
                                          <p:spTgt spid="22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Rectangle 3"/>
          <p:cNvSpPr>
            <a:spLocks noGrp="1" noChangeArrowheads="1"/>
          </p:cNvSpPr>
          <p:nvPr>
            <p:ph type="title"/>
          </p:nvPr>
        </p:nvSpPr>
        <p:spPr>
          <a:xfrm>
            <a:off x="457200" y="274638"/>
            <a:ext cx="8229600" cy="114300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b="1">
                <a:solidFill>
                  <a:srgbClr val="00AFEF"/>
                </a:solidFill>
              </a:rPr>
              <a:t>Advanced features in Selenium</a:t>
            </a:r>
          </a:p>
        </p:txBody>
      </p:sp>
      <p:sp>
        <p:nvSpPr>
          <p:cNvPr id="29700" name="Rectangle 4"/>
          <p:cNvSpPr>
            <a:spLocks noGrp="1" noChangeArrowheads="1"/>
          </p:cNvSpPr>
          <p:nvPr>
            <p:ph type="body" idx="1"/>
          </p:nvPr>
        </p:nvSpPr>
        <p:spPr>
          <a:xfrm>
            <a:off x="457200" y="1600200"/>
            <a:ext cx="8229600" cy="4525963"/>
          </a:xfrm>
          <a:ln/>
          <a:extLst>
            <a:ext uri="{91240B29-F687-4F45-9708-019B960494DF}">
              <a14:hiddenLine xmlns:a14="http://schemas.microsoft.com/office/drawing/2010/main" w="9525" cap="flat">
                <a:solidFill>
                  <a:srgbClr val="808080"/>
                </a:solidFill>
                <a:round/>
                <a:headEnd/>
                <a:tailEnd/>
              </a14:hiddenLine>
            </a:ext>
          </a:extLst>
        </p:spPr>
        <p:txBody>
          <a:bodyPr/>
          <a:lstStyle/>
          <a:p>
            <a:pPr marL="339725" indent="-339725">
              <a:lnSpc>
                <a:spcPct val="9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Grid +RC +Cross Browsers Testing</a:t>
            </a:r>
          </a:p>
          <a:p>
            <a:pPr lvl="1">
              <a:lnSpc>
                <a:spcPct val="90000"/>
              </a:lnSpc>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a:t>DesiredCapabilities</a:t>
            </a:r>
          </a:p>
          <a:p>
            <a:pPr lvl="1">
              <a:lnSpc>
                <a:spcPct val="90000"/>
              </a:lnSpc>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a:t>RemoteWebDriver</a:t>
            </a:r>
          </a:p>
          <a:p>
            <a:pPr marL="339725" indent="-339725">
              <a:lnSpc>
                <a:spcPct val="9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Page Object Model</a:t>
            </a:r>
          </a:p>
          <a:p>
            <a:pPr marL="339725" indent="-339725">
              <a:lnSpc>
                <a:spcPct val="9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Parameterized Tests </a:t>
            </a:r>
          </a:p>
          <a:p>
            <a:pPr lvl="1">
              <a:lnSpc>
                <a:spcPct val="90000"/>
              </a:lnSpc>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a:t>Data Driven Design</a:t>
            </a:r>
          </a:p>
          <a:p>
            <a:pPr lvl="1">
              <a:lnSpc>
                <a:spcPct val="90000"/>
              </a:lnSpc>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a:t>Keyword Driven Design</a:t>
            </a:r>
          </a:p>
          <a:p>
            <a:pPr marL="339725" indent="-339725">
              <a:lnSpc>
                <a:spcPct val="9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Generating PDF, Email and Screenshot test reports</a:t>
            </a:r>
          </a:p>
          <a:p>
            <a:pPr marL="339725" indent="-339725">
              <a:lnSpc>
                <a:spcPct val="9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Using Robot Api; Database testing;</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3"/>
          <p:cNvSpPr>
            <a:spLocks noGrp="1" noChangeArrowheads="1"/>
          </p:cNvSpPr>
          <p:nvPr>
            <p:ph type="title"/>
          </p:nvPr>
        </p:nvSpPr>
        <p:spPr>
          <a:xfrm>
            <a:off x="457200" y="274638"/>
            <a:ext cx="8229600" cy="1143000"/>
          </a:xfrm>
          <a:ln/>
          <a:extLst>
            <a:ext uri="{91240B29-F687-4F45-9708-019B960494DF}">
              <a14:hiddenLine xmlns:a14="http://schemas.microsoft.com/office/drawing/2010/main" w="9525" cap="flat">
                <a:solidFill>
                  <a:srgbClr val="808080"/>
                </a:solidFill>
                <a:round/>
                <a:headEnd/>
                <a:tailEnd/>
              </a14:hiddenLine>
            </a:ext>
          </a:extLst>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a:solidFill>
                  <a:srgbClr val="00AFEF"/>
                </a:solidFill>
              </a:rPr>
              <a:t>Useful Links</a:t>
            </a:r>
          </a:p>
        </p:txBody>
      </p:sp>
      <p:sp>
        <p:nvSpPr>
          <p:cNvPr id="31748" name="Rectangle 4"/>
          <p:cNvSpPr>
            <a:spLocks noGrp="1" noChangeArrowheads="1"/>
          </p:cNvSpPr>
          <p:nvPr>
            <p:ph type="body" idx="1"/>
          </p:nvPr>
        </p:nvSpPr>
        <p:spPr>
          <a:xfrm>
            <a:off x="457200" y="1600200"/>
            <a:ext cx="8229600" cy="4525963"/>
          </a:xfrm>
          <a:ln/>
          <a:extLst>
            <a:ext uri="{91240B29-F687-4F45-9708-019B960494DF}">
              <a14:hiddenLine xmlns:a14="http://schemas.microsoft.com/office/drawing/2010/main" w="9525" cap="flat">
                <a:solidFill>
                  <a:srgbClr val="808080"/>
                </a:solidFill>
                <a:round/>
                <a:headEnd/>
                <a:tailEnd/>
              </a14:hiddenLine>
            </a:ext>
          </a:extLst>
        </p:spPr>
        <p:txBody>
          <a:bodyPr/>
          <a:lstStyle/>
          <a:p>
            <a:pPr marL="339725" indent="-339725">
              <a:lnSpc>
                <a:spcPct val="80000"/>
              </a:lnSpc>
              <a:spcBef>
                <a:spcPts val="700"/>
              </a:spcBef>
              <a:buFont typeface="Arial" panose="020B0604020202020204" pitchFamily="34" charset="0"/>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000" b="1" u="sng"/>
              <a:t>Automated Testing Frameworks tutorials</a:t>
            </a:r>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000"/>
              <a:t>http://www.slideshare.net/saucelabs/test-automation-framework-designs/</a:t>
            </a:r>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000"/>
              <a:t>https://www.cs.colorado.edu/~kena/classes/5828/s12/presentation-materials/ghanakotagayatri.pdf</a:t>
            </a:r>
            <a:endParaRPr lang="en-US" altLang="en-US" sz="2000">
              <a:solidFill>
                <a:schemeClr val="tx1"/>
              </a:solidFill>
            </a:endParaRPr>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000"/>
              <a:t>https://www.youtube.com/watch?v=ONeeO9tqItM</a:t>
            </a:r>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2000">
              <a:solidFill>
                <a:schemeClr val="tx1"/>
              </a:solidFill>
            </a:endParaRPr>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2000">
              <a:solidFill>
                <a:schemeClr val="tx1"/>
              </a:solidFill>
            </a:endParaRPr>
          </a:p>
          <a:p>
            <a:pPr marL="339725" indent="-339725">
              <a:lnSpc>
                <a:spcPct val="80000"/>
              </a:lnSpc>
              <a:spcBef>
                <a:spcPts val="700"/>
              </a:spcBef>
              <a:buFont typeface="Arial" panose="020B0604020202020204" pitchFamily="34" charset="0"/>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000" b="1" u="sng">
                <a:solidFill>
                  <a:schemeClr val="tx1"/>
                </a:solidFill>
              </a:rPr>
              <a:t>Selenium Tutorials</a:t>
            </a:r>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000">
                <a:solidFill>
                  <a:schemeClr val="tx1"/>
                </a:solidFill>
              </a:rPr>
              <a:t>http://www.guru99.com/selenium-tutorial.html</a:t>
            </a:r>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000">
                <a:solidFill>
                  <a:schemeClr val="tx1"/>
                </a:solidFill>
              </a:rPr>
              <a:t>https://www.pluralsight.com/courses/selenium</a:t>
            </a:r>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000"/>
              <a:t>http://www.seleniumhq.org/docs/</a:t>
            </a:r>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000"/>
              <a:t>http://www.tutorialspoint.com/selenium/</a:t>
            </a:r>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000"/>
              <a:t>http://learn-automation.com/free-selenium-webdriver-tutorial/</a:t>
            </a:r>
          </a:p>
          <a:p>
            <a:pPr marL="339725" indent="-339725">
              <a:lnSpc>
                <a:spcPct val="80000"/>
              </a:lnSpc>
              <a:spcBef>
                <a:spcPts val="700"/>
              </a:spcBef>
              <a:buFont typeface="Arial" panose="020B0604020202020204" pitchFamily="34" charset="0"/>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2000"/>
          </a:p>
          <a:p>
            <a:pPr marL="339725" indent="-339725">
              <a:lnSpc>
                <a:spcPct val="80000"/>
              </a:lnSpc>
              <a:spcBef>
                <a:spcPts val="700"/>
              </a:spcBef>
              <a:buFont typeface="Arial" panose="020B0604020202020204" pitchFamily="34"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2000"/>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TotalTime>
  <Words>447</Words>
  <Application>Microsoft Office PowerPoint</Application>
  <PresentationFormat>On-screen Show (4:3)</PresentationFormat>
  <Paragraphs>73</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Times New Roman</vt:lpstr>
      <vt:lpstr>Arial Narrow</vt:lpstr>
      <vt:lpstr>GulimChe</vt:lpstr>
      <vt:lpstr>Source Sans Pro</vt:lpstr>
      <vt:lpstr>Wingdings</vt:lpstr>
      <vt:lpstr>Microsoft YaHei</vt:lpstr>
      <vt:lpstr>Default Design</vt:lpstr>
      <vt:lpstr>PowerPoint Presentation</vt:lpstr>
      <vt:lpstr>PowerPoint Presentation</vt:lpstr>
      <vt:lpstr>Manual Testing …Automated</vt:lpstr>
      <vt:lpstr>Testing Framework for Automation</vt:lpstr>
      <vt:lpstr>What does Selenium do?</vt:lpstr>
      <vt:lpstr>PowerPoint Presentation</vt:lpstr>
      <vt:lpstr>Example</vt:lpstr>
      <vt:lpstr>Advanced features in Selenium</vt:lpstr>
      <vt:lpstr>Useful Links</vt:lpstr>
      <vt:lpstr>This is not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ana.sarbescu@gmail.com</dc:creator>
  <cp:lastModifiedBy>Bojan Borisovski</cp:lastModifiedBy>
  <cp:revision>53</cp:revision>
  <cp:lastPrinted>1601-01-01T00:00:00Z</cp:lastPrinted>
  <dcterms:created xsi:type="dcterms:W3CDTF">2015-12-08T12:53:47Z</dcterms:created>
  <dcterms:modified xsi:type="dcterms:W3CDTF">2015-12-12T22:50:42Z</dcterms:modified>
</cp:coreProperties>
</file>