
<file path=[Content_Types].xml><?xml version="1.0" encoding="utf-8"?>
<Types xmlns="http://schemas.openxmlformats.org/package/2006/content-types">
  <Default ContentType="image/jpeg" Extension="jpg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19" name="Shape 11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26" name="Shape 12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33" name="Shape 13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39" name="Shape 13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45" name="Shape 14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53" name="Shape 15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59" name="Shape 15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66" name="Shape 16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75" name="Shape 17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82" name="Shape 18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0" name="Shape 6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88" name="Shape 18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94" name="Shape 19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02" name="Shape 20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08" name="Shape 20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9" name="Shape 6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76" name="Shape 7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83" name="Shape 8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91" name="Shape 9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98" name="Shape 9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06" name="Shape 10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14" name="Shape 11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311708" y="744575"/>
            <a:ext cx="8520599" cy="20525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311700" y="2834125"/>
            <a:ext cx="8520599" cy="792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x="311700" y="1106125"/>
            <a:ext cx="8520599" cy="19635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3152225"/>
            <a:ext cx="8520599" cy="1300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title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311700" y="2150850"/>
            <a:ext cx="8520599" cy="841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152475"/>
            <a:ext cx="3999899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x="4832400" y="1152475"/>
            <a:ext cx="3999899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555600"/>
            <a:ext cx="2807999" cy="7556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311700" y="1389600"/>
            <a:ext cx="2807999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49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" name="Shape 37"/>
          <p:cNvSpPr txBox="1"/>
          <p:nvPr>
            <p:ph type="title"/>
          </p:nvPr>
        </p:nvSpPr>
        <p:spPr>
          <a:xfrm>
            <a:off x="265500" y="1233175"/>
            <a:ext cx="4045199" cy="1482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38" name="Shape 38"/>
          <p:cNvSpPr txBox="1"/>
          <p:nvPr>
            <p:ph idx="1" type="subTitle"/>
          </p:nvPr>
        </p:nvSpPr>
        <p:spPr>
          <a:xfrm>
            <a:off x="265500" y="2803075"/>
            <a:ext cx="4045199" cy="1235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939500" y="724075"/>
            <a:ext cx="3837000" cy="36950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08.jpg"/><Relationship Id="rId4" Type="http://schemas.openxmlformats.org/officeDocument/2006/relationships/image" Target="../media/image05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9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0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8.jpg"/><Relationship Id="rId4" Type="http://schemas.openxmlformats.org/officeDocument/2006/relationships/image" Target="../media/image22.gif"/><Relationship Id="rId5" Type="http://schemas.openxmlformats.org/officeDocument/2006/relationships/hyperlink" Target="https://docs.gradle.org/current/userguide/build_init_plugin.html" TargetMode="External"/><Relationship Id="rId6" Type="http://schemas.openxmlformats.org/officeDocument/2006/relationships/hyperlink" Target="https://github.com/townsfolk/gradle-templates" TargetMode="Externa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4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06.png"/><Relationship Id="rId4" Type="http://schemas.openxmlformats.org/officeDocument/2006/relationships/image" Target="../media/image01.png"/><Relationship Id="rId5" Type="http://schemas.openxmlformats.org/officeDocument/2006/relationships/image" Target="../media/image08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3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hyperlink" Target="http://gradle.org/gradle-download/" TargetMode="External"/><Relationship Id="rId4" Type="http://schemas.openxmlformats.org/officeDocument/2006/relationships/image" Target="../media/image0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0.png"/><Relationship Id="rId4" Type="http://schemas.openxmlformats.org/officeDocument/2006/relationships/image" Target="../media/image0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7.png"/><Relationship Id="rId4" Type="http://schemas.openxmlformats.org/officeDocument/2006/relationships/image" Target="../media/image1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09.jpg"/><Relationship Id="rId4" Type="http://schemas.openxmlformats.org/officeDocument/2006/relationships/image" Target="../media/image1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Shape 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000" y="1258387"/>
            <a:ext cx="5715000" cy="3838575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Shape 55"/>
          <p:cNvSpPr txBox="1"/>
          <p:nvPr>
            <p:ph type="ctrTitle"/>
          </p:nvPr>
        </p:nvSpPr>
        <p:spPr>
          <a:xfrm>
            <a:off x="311700" y="287375"/>
            <a:ext cx="8520599" cy="11144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Intro to Gradle</a:t>
            </a:r>
          </a:p>
        </p:txBody>
      </p:sp>
      <p:sp>
        <p:nvSpPr>
          <p:cNvPr id="56" name="Shape 56"/>
          <p:cNvSpPr txBox="1"/>
          <p:nvPr>
            <p:ph idx="1" type="subTitle"/>
          </p:nvPr>
        </p:nvSpPr>
        <p:spPr>
          <a:xfrm>
            <a:off x="4973425" y="3485025"/>
            <a:ext cx="4034700" cy="1599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Zlatko Stamatov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JavaSkop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13 December 2015</a:t>
            </a:r>
          </a:p>
        </p:txBody>
      </p:sp>
      <p:pic>
        <p:nvPicPr>
          <p:cNvPr id="57" name="Shape 5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76550" y="1478075"/>
            <a:ext cx="1828450" cy="1828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Building simple java application with gradle</a:t>
            </a:r>
          </a:p>
        </p:txBody>
      </p:sp>
      <p:pic>
        <p:nvPicPr>
          <p:cNvPr id="122" name="Shape 1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3400" y="1481125"/>
            <a:ext cx="8077200" cy="2181225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Shape 123"/>
          <p:cNvSpPr txBox="1"/>
          <p:nvPr>
            <p:ph idx="1" type="body"/>
          </p:nvPr>
        </p:nvSpPr>
        <p:spPr>
          <a:xfrm>
            <a:off x="311700" y="4703625"/>
            <a:ext cx="8520599" cy="305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" sz="1100">
                <a:solidFill>
                  <a:schemeClr val="dk1"/>
                </a:solidFill>
              </a:rPr>
              <a:t>https://github.com/Zlate87/java-gradle-example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800"/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Shape 1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00" y="76199"/>
            <a:ext cx="4293524" cy="316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Shape 1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51637" y="76200"/>
            <a:ext cx="2619375" cy="3848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Shape 1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4153589"/>
            <a:ext cx="9143999" cy="5256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Dependencies</a:t>
            </a:r>
          </a:p>
        </p:txBody>
      </p:sp>
      <p:pic>
        <p:nvPicPr>
          <p:cNvPr id="136" name="Shape 1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017712"/>
            <a:ext cx="7429500" cy="3895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Gradle and Maven repo</a:t>
            </a:r>
          </a:p>
        </p:txBody>
      </p:sp>
      <p:pic>
        <p:nvPicPr>
          <p:cNvPr id="142" name="Shape 1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698" y="1017725"/>
            <a:ext cx="8255974" cy="4036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Gradle and jenkins</a:t>
            </a:r>
          </a:p>
        </p:txBody>
      </p:sp>
      <p:sp>
        <p:nvSpPr>
          <p:cNvPr id="148" name="Shape 148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Jenkins gradle plugin is available</a:t>
            </a:r>
          </a:p>
        </p:txBody>
      </p:sp>
      <p:pic>
        <p:nvPicPr>
          <p:cNvPr id="149" name="Shape 1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06637" y="1547426"/>
            <a:ext cx="6530725" cy="3156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Shape 150"/>
          <p:cNvSpPr txBox="1"/>
          <p:nvPr>
            <p:ph idx="2" type="body"/>
          </p:nvPr>
        </p:nvSpPr>
        <p:spPr>
          <a:xfrm>
            <a:off x="311700" y="4703625"/>
            <a:ext cx="8520599" cy="305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800"/>
              <a:t>https://wiki.jenkins-ci.org/display/JENKINS/Gradle+Plugin</a:t>
            </a:r>
          </a:p>
        </p:txBody>
      </p: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Gradle and sonar</a:t>
            </a:r>
          </a:p>
        </p:txBody>
      </p:sp>
      <p:pic>
        <p:nvPicPr>
          <p:cNvPr id="156" name="Shape 1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2425" y="1106000"/>
            <a:ext cx="8239125" cy="3600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Gradle release</a:t>
            </a:r>
          </a:p>
        </p:txBody>
      </p:sp>
      <p:sp>
        <p:nvSpPr>
          <p:cNvPr id="162" name="Shape 162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Third party plugin: gradle-release [1]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Provides similar experience as maven release process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Simple to use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Well documented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Quite active on github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3" name="Shape 163"/>
          <p:cNvSpPr txBox="1"/>
          <p:nvPr>
            <p:ph idx="2" type="body"/>
          </p:nvPr>
        </p:nvSpPr>
        <p:spPr>
          <a:xfrm>
            <a:off x="311700" y="4703625"/>
            <a:ext cx="8520599" cy="305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800"/>
              <a:t>[1] https://github.com/researchgate/gradle-release</a:t>
            </a:r>
          </a:p>
        </p:txBody>
      </p:sp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Maven archetype equivalent? </a:t>
            </a:r>
          </a:p>
        </p:txBody>
      </p:sp>
      <p:pic>
        <p:nvPicPr>
          <p:cNvPr id="169" name="Shape 1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277062"/>
            <a:ext cx="5715000" cy="3838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Shape 17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" y="1017717"/>
            <a:ext cx="5100800" cy="4111929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Shape 171"/>
          <p:cNvSpPr txBox="1"/>
          <p:nvPr>
            <p:ph idx="1" type="body"/>
          </p:nvPr>
        </p:nvSpPr>
        <p:spPr>
          <a:xfrm>
            <a:off x="4820925" y="1152475"/>
            <a:ext cx="40113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/>
              <a:t>Sorry, but I have not found one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Few alternatives: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Build Init Plugin [1]</a:t>
            </a:r>
          </a:p>
          <a:p>
            <a:pPr indent="-228600" lvl="0" marL="457200">
              <a:spcBef>
                <a:spcPts val="0"/>
              </a:spcBef>
            </a:pPr>
            <a:r>
              <a:rPr lang="en"/>
              <a:t>gradle-templates [2]</a:t>
            </a:r>
          </a:p>
        </p:txBody>
      </p:sp>
      <p:sp>
        <p:nvSpPr>
          <p:cNvPr id="172" name="Shape 172"/>
          <p:cNvSpPr txBox="1"/>
          <p:nvPr>
            <p:ph idx="2" type="body"/>
          </p:nvPr>
        </p:nvSpPr>
        <p:spPr>
          <a:xfrm>
            <a:off x="5100800" y="4617525"/>
            <a:ext cx="3731400" cy="525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</a:rPr>
              <a:t>[1] </a:t>
            </a:r>
            <a:r>
              <a:rPr lang="en" sz="800" u="sng">
                <a:solidFill>
                  <a:schemeClr val="hlink"/>
                </a:solidFill>
                <a:hlinkClick r:id="rId5"/>
              </a:rPr>
              <a:t>https://docs.gradle.org/current/userguide/build_init_plugin.html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</a:rPr>
              <a:t>[2] </a:t>
            </a:r>
            <a:r>
              <a:rPr lang="en" sz="800" u="sng">
                <a:solidFill>
                  <a:schemeClr val="hlink"/>
                </a:solidFill>
                <a:hlinkClick r:id="rId6"/>
              </a:rPr>
              <a:t>https://github.com/townsfolk/gradle-templates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37500"/>
              <a:buFont typeface="Arial"/>
              <a:buNone/>
            </a:pPr>
            <a:r>
              <a:t/>
            </a:r>
            <a:endParaRPr sz="800">
              <a:solidFill>
                <a:schemeClr val="dk1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Android ♥ Gradle</a:t>
            </a:r>
          </a:p>
        </p:txBody>
      </p:sp>
      <p:sp>
        <p:nvSpPr>
          <p:cNvPr id="178" name="Shape 178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Gradle is the default Android build tool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Google provides few Gradle plugins for Android</a:t>
            </a:r>
          </a:p>
        </p:txBody>
      </p:sp>
      <p:pic>
        <p:nvPicPr>
          <p:cNvPr id="179" name="Shape 1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13250" y="1017725"/>
            <a:ext cx="4125950" cy="4125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Gradle wrapper</a:t>
            </a:r>
          </a:p>
        </p:txBody>
      </p:sp>
      <p:sp>
        <p:nvSpPr>
          <p:cNvPr id="185" name="Shape 185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Install gradle on your machine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Execute gradle task called wrapper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Commit the generated files for the wrapper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To use the wrapper just type gradlew instead of gradle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No need to manually install gradle on any other machine for this project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What is gradle?</a:t>
            </a:r>
          </a:p>
        </p:txBody>
      </p:sp>
      <p:sp>
        <p:nvSpPr>
          <p:cNvPr id="63" name="Shape 63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Yet another build tool?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On a scale from ant to maven, gradle would be in the middle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64" name="Shape 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7823" y="4346123"/>
            <a:ext cx="1141375" cy="708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Shape 6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47825" y="4609580"/>
            <a:ext cx="1507849" cy="381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Shape 6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17550" y="3189668"/>
            <a:ext cx="2908900" cy="1953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Can be done in java or groovy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Define your own DSL extensions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JUnit test it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Build it and deploy it separately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Reuse It over and over  </a:t>
            </a:r>
          </a:p>
        </p:txBody>
      </p:sp>
      <p:sp>
        <p:nvSpPr>
          <p:cNvPr id="191" name="Shape 191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Creating Gradle plugin</a:t>
            </a:r>
          </a:p>
        </p:txBody>
      </p:sp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Gradle user guide</a:t>
            </a:r>
          </a:p>
        </p:txBody>
      </p:sp>
      <p:sp>
        <p:nvSpPr>
          <p:cNvPr id="197" name="Shape 197"/>
          <p:cNvSpPr txBox="1"/>
          <p:nvPr>
            <p:ph idx="1" type="body"/>
          </p:nvPr>
        </p:nvSpPr>
        <p:spPr>
          <a:xfrm>
            <a:off x="311700" y="1152475"/>
            <a:ext cx="28581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Contains 70 chapters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Extensive list of examples</a:t>
            </a:r>
          </a:p>
        </p:txBody>
      </p:sp>
      <p:pic>
        <p:nvPicPr>
          <p:cNvPr id="198" name="Shape 19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45650" y="911012"/>
            <a:ext cx="5578351" cy="3899324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Shape 199"/>
          <p:cNvSpPr txBox="1"/>
          <p:nvPr>
            <p:ph idx="2" type="body"/>
          </p:nvPr>
        </p:nvSpPr>
        <p:spPr>
          <a:xfrm>
            <a:off x="311700" y="4703625"/>
            <a:ext cx="8520599" cy="305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800"/>
              <a:t>https://docs.gradle.org/current/userguide/userguide.html</a:t>
            </a:r>
          </a:p>
        </p:txBody>
      </p:sp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What to take from the presentation</a:t>
            </a:r>
          </a:p>
        </p:txBody>
      </p:sp>
      <p:sp>
        <p:nvSpPr>
          <p:cNvPr id="205" name="Shape 205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Gradle is here to stay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It is easy to take it on a test drive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It can </a:t>
            </a:r>
            <a:r>
              <a:rPr b="1" lang="en"/>
              <a:t>probably</a:t>
            </a:r>
            <a:r>
              <a:rPr lang="en"/>
              <a:t> do whatever you did with Maven, and much much more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Is it for everyone? No!</a:t>
            </a:r>
          </a:p>
        </p:txBody>
      </p:sp>
    </p:spTree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 txBox="1"/>
          <p:nvPr>
            <p:ph idx="1" type="body"/>
          </p:nvPr>
        </p:nvSpPr>
        <p:spPr>
          <a:xfrm>
            <a:off x="311700" y="0"/>
            <a:ext cx="8520599" cy="4569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30000"/>
              <a:t>?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How can I use it?</a:t>
            </a:r>
          </a:p>
        </p:txBody>
      </p:sp>
      <p:sp>
        <p:nvSpPr>
          <p:cNvPr id="72" name="Shape 72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Download gradle: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http://gradle.org/gradle-download/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Unzip the downloaded file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Add its bin directory to PATH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Type “gradle”</a:t>
            </a:r>
          </a:p>
        </p:txBody>
      </p:sp>
      <p:pic>
        <p:nvPicPr>
          <p:cNvPr id="73" name="Shape 7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69975" y="1577850"/>
            <a:ext cx="5030524" cy="3416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Gradle tasks</a:t>
            </a:r>
          </a:p>
        </p:txBody>
      </p:sp>
      <p:pic>
        <p:nvPicPr>
          <p:cNvPr id="79" name="Shape 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18950" y="238400"/>
            <a:ext cx="6347401" cy="4710950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Shape 80"/>
          <p:cNvSpPr txBox="1"/>
          <p:nvPr>
            <p:ph idx="1" type="body"/>
          </p:nvPr>
        </p:nvSpPr>
        <p:spPr>
          <a:xfrm>
            <a:off x="311700" y="1152475"/>
            <a:ext cx="2243099" cy="483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Type “gradle tasks”</a:t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Hello world from Gradle</a:t>
            </a:r>
          </a:p>
        </p:txBody>
      </p:sp>
      <p:sp>
        <p:nvSpPr>
          <p:cNvPr id="86" name="Shape 86"/>
          <p:cNvSpPr txBox="1"/>
          <p:nvPr>
            <p:ph idx="1" type="body"/>
          </p:nvPr>
        </p:nvSpPr>
        <p:spPr>
          <a:xfrm>
            <a:off x="311700" y="1152475"/>
            <a:ext cx="35273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Create a build.gradle file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rPr lang="en"/>
              <a:t>Type “gradle helloWorld”</a:t>
            </a:r>
          </a:p>
        </p:txBody>
      </p:sp>
      <p:pic>
        <p:nvPicPr>
          <p:cNvPr id="87" name="Shape 8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91587" y="1246312"/>
            <a:ext cx="3400425" cy="981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Shape 8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91587" y="2803300"/>
            <a:ext cx="4791075" cy="1924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Task dependencies</a:t>
            </a:r>
          </a:p>
        </p:txBody>
      </p:sp>
      <p:pic>
        <p:nvPicPr>
          <p:cNvPr id="94" name="Shape 9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687" y="1017725"/>
            <a:ext cx="5210175" cy="16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Shape 9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87475" y="2437375"/>
            <a:ext cx="4343400" cy="2438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Gradle domain-specific language (DSL)</a:t>
            </a:r>
          </a:p>
        </p:txBody>
      </p:sp>
      <p:pic>
        <p:nvPicPr>
          <p:cNvPr id="101" name="Shape 10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43425" y="1093925"/>
            <a:ext cx="5608825" cy="3557825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Shape 102"/>
          <p:cNvSpPr txBox="1"/>
          <p:nvPr>
            <p:ph idx="1" type="body"/>
          </p:nvPr>
        </p:nvSpPr>
        <p:spPr>
          <a:xfrm>
            <a:off x="311700" y="4703625"/>
            <a:ext cx="8520599" cy="305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800"/>
              <a:t>https://docs.gradle.org/current/dsl/</a:t>
            </a:r>
          </a:p>
        </p:txBody>
      </p:sp>
      <p:sp>
        <p:nvSpPr>
          <p:cNvPr id="103" name="Shape 103"/>
          <p:cNvSpPr txBox="1"/>
          <p:nvPr>
            <p:ph idx="2" type="body"/>
          </p:nvPr>
        </p:nvSpPr>
        <p:spPr>
          <a:xfrm>
            <a:off x="311700" y="1152475"/>
            <a:ext cx="32771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Groovy based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Well documented</a:t>
            </a: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Shape 10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906924"/>
            <a:ext cx="3329850" cy="2236575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Shape 109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Gradle Java plugin</a:t>
            </a:r>
          </a:p>
        </p:txBody>
      </p:sp>
      <p:sp>
        <p:nvSpPr>
          <p:cNvPr id="110" name="Shape 110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Gradle comes with built in java plugin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The java plugin defines new tasks for building java projects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It can be used with only one extra line in the build.gradle file</a:t>
            </a:r>
          </a:p>
        </p:txBody>
      </p:sp>
      <p:pic>
        <p:nvPicPr>
          <p:cNvPr id="111" name="Shape 11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97612" y="2853162"/>
            <a:ext cx="2828925" cy="390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2B2B2B"/>
        </a:solidFill>
      </p:bgPr>
    </p:bg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Shape 1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7900552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